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t>GDS Index Results Scorecard</a:t>
            </a:r>
            <a:endParaRPr lang="en-IE"/>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Clare </c:v>
                </c:pt>
              </c:strCache>
            </c:strRef>
          </c:tx>
          <c:spPr>
            <a:solidFill>
              <a:schemeClr val="accent1"/>
            </a:solidFill>
            <a:ln>
              <a:noFill/>
            </a:ln>
            <a:effectLst/>
          </c:spPr>
          <c:invertIfNegative val="0"/>
          <c:cat>
            <c:numRef>
              <c:f>Sheet1!$A$2:$A$6</c:f>
              <c:numCache>
                <c:formatCode>General</c:formatCode>
                <c:ptCount val="5"/>
                <c:pt idx="0">
                  <c:v>2019</c:v>
                </c:pt>
                <c:pt idx="1">
                  <c:v>2020</c:v>
                </c:pt>
                <c:pt idx="2">
                  <c:v>2021</c:v>
                </c:pt>
                <c:pt idx="3">
                  <c:v>2022</c:v>
                </c:pt>
                <c:pt idx="4">
                  <c:v>2023</c:v>
                </c:pt>
              </c:numCache>
            </c:numRef>
          </c:cat>
          <c:val>
            <c:numRef>
              <c:f>Sheet1!$B$2:$B$6</c:f>
              <c:numCache>
                <c:formatCode>General</c:formatCode>
                <c:ptCount val="5"/>
                <c:pt idx="0">
                  <c:v>0</c:v>
                </c:pt>
                <c:pt idx="1">
                  <c:v>62.9</c:v>
                </c:pt>
                <c:pt idx="2">
                  <c:v>65.099999999999994</c:v>
                </c:pt>
                <c:pt idx="3">
                  <c:v>67.099999999999994</c:v>
                </c:pt>
                <c:pt idx="4">
                  <c:v>72</c:v>
                </c:pt>
              </c:numCache>
            </c:numRef>
          </c:val>
          <c:extLst>
            <c:ext xmlns:c16="http://schemas.microsoft.com/office/drawing/2014/chart" uri="{C3380CC4-5D6E-409C-BE32-E72D297353CC}">
              <c16:uniqueId val="{00000000-42E8-4A4F-8076-8064E3A01EB4}"/>
            </c:ext>
          </c:extLst>
        </c:ser>
        <c:ser>
          <c:idx val="1"/>
          <c:order val="1"/>
          <c:tx>
            <c:strRef>
              <c:f>Sheet1!$C$1</c:f>
              <c:strCache>
                <c:ptCount val="1"/>
                <c:pt idx="0">
                  <c:v>Limerick </c:v>
                </c:pt>
              </c:strCache>
            </c:strRef>
          </c:tx>
          <c:spPr>
            <a:solidFill>
              <a:schemeClr val="accent2"/>
            </a:solidFill>
            <a:ln>
              <a:noFill/>
            </a:ln>
            <a:effectLst/>
          </c:spPr>
          <c:invertIfNegative val="0"/>
          <c:cat>
            <c:numRef>
              <c:f>Sheet1!$A$2:$A$6</c:f>
              <c:numCache>
                <c:formatCode>General</c:formatCode>
                <c:ptCount val="5"/>
                <c:pt idx="0">
                  <c:v>2019</c:v>
                </c:pt>
                <c:pt idx="1">
                  <c:v>2020</c:v>
                </c:pt>
                <c:pt idx="2">
                  <c:v>2021</c:v>
                </c:pt>
                <c:pt idx="3">
                  <c:v>2022</c:v>
                </c:pt>
                <c:pt idx="4">
                  <c:v>2023</c:v>
                </c:pt>
              </c:numCache>
            </c:numRef>
          </c:cat>
          <c:val>
            <c:numRef>
              <c:f>Sheet1!$C$2:$C$6</c:f>
              <c:numCache>
                <c:formatCode>General</c:formatCode>
                <c:ptCount val="5"/>
                <c:pt idx="0">
                  <c:v>53.7</c:v>
                </c:pt>
                <c:pt idx="1">
                  <c:v>59.9</c:v>
                </c:pt>
                <c:pt idx="2">
                  <c:v>66.2</c:v>
                </c:pt>
                <c:pt idx="3">
                  <c:v>65.900000000000006</c:v>
                </c:pt>
                <c:pt idx="4">
                  <c:v>71.400000000000006</c:v>
                </c:pt>
              </c:numCache>
            </c:numRef>
          </c:val>
          <c:extLst>
            <c:ext xmlns:c16="http://schemas.microsoft.com/office/drawing/2014/chart" uri="{C3380CC4-5D6E-409C-BE32-E72D297353CC}">
              <c16:uniqueId val="{00000001-42E8-4A4F-8076-8064E3A01EB4}"/>
            </c:ext>
          </c:extLst>
        </c:ser>
        <c:dLbls>
          <c:showLegendKey val="0"/>
          <c:showVal val="0"/>
          <c:showCatName val="0"/>
          <c:showSerName val="0"/>
          <c:showPercent val="0"/>
          <c:showBubbleSize val="0"/>
        </c:dLbls>
        <c:gapWidth val="219"/>
        <c:overlap val="-27"/>
        <c:axId val="815423592"/>
        <c:axId val="815425392"/>
      </c:barChart>
      <c:catAx>
        <c:axId val="815423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5425392"/>
        <c:crosses val="autoZero"/>
        <c:auto val="1"/>
        <c:lblAlgn val="ctr"/>
        <c:lblOffset val="100"/>
        <c:noMultiLvlLbl val="0"/>
      </c:catAx>
      <c:valAx>
        <c:axId val="815425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5423592"/>
        <c:crosses val="autoZero"/>
        <c:crossBetween val="between"/>
      </c:valAx>
      <c:spPr>
        <a:noFill/>
        <a:ln>
          <a:noFill/>
        </a:ln>
        <a:effectLst/>
      </c:spPr>
    </c:plotArea>
    <c:legend>
      <c:legendPos val="b"/>
      <c:layout>
        <c:manualLayout>
          <c:xMode val="edge"/>
          <c:yMode val="edge"/>
          <c:x val="0.33884694881889765"/>
          <c:y val="0.92391283686559811"/>
          <c:w val="0.29418097933070869"/>
          <c:h val="6.2024663999467031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0.26027</cdr:x>
      <cdr:y>0.18862</cdr:y>
    </cdr:from>
    <cdr:to>
      <cdr:x>0.3433</cdr:x>
      <cdr:y>0.23482</cdr:y>
    </cdr:to>
    <cdr:sp macro="" textlink="">
      <cdr:nvSpPr>
        <cdr:cNvPr id="3" name="TextBox 2">
          <a:extLst xmlns:a="http://schemas.openxmlformats.org/drawingml/2006/main">
            <a:ext uri="{FF2B5EF4-FFF2-40B4-BE49-F238E27FC236}">
              <a16:creationId xmlns:a16="http://schemas.microsoft.com/office/drawing/2014/main" id="{02ED909B-8DAD-4342-DF8F-86977703F6F5}"/>
            </a:ext>
          </a:extLst>
        </cdr:cNvPr>
        <cdr:cNvSpPr txBox="1"/>
      </cdr:nvSpPr>
      <cdr:spPr>
        <a:xfrm xmlns:a="http://schemas.openxmlformats.org/drawingml/2006/main">
          <a:off x="2115457" y="1022048"/>
          <a:ext cx="674915" cy="2503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62.9</a:t>
          </a:r>
          <a:endParaRPr lang="en-IE" sz="1800" dirty="0"/>
        </a:p>
      </cdr:txBody>
    </cdr:sp>
  </cdr:relSizeAnchor>
  <cdr:relSizeAnchor xmlns:cdr="http://schemas.openxmlformats.org/drawingml/2006/chartDrawing">
    <cdr:from>
      <cdr:x>0.33795</cdr:x>
      <cdr:y>0.2209</cdr:y>
    </cdr:from>
    <cdr:to>
      <cdr:x>0.38482</cdr:x>
      <cdr:y>0.28906</cdr:y>
    </cdr:to>
    <cdr:sp macro="" textlink="">
      <cdr:nvSpPr>
        <cdr:cNvPr id="4" name="TextBox 3">
          <a:extLst xmlns:a="http://schemas.openxmlformats.org/drawingml/2006/main">
            <a:ext uri="{FF2B5EF4-FFF2-40B4-BE49-F238E27FC236}">
              <a16:creationId xmlns:a16="http://schemas.microsoft.com/office/drawing/2014/main" id="{7D891DCF-B3C4-EF01-C2B5-FDF22FD14507}"/>
            </a:ext>
          </a:extLst>
        </cdr:cNvPr>
        <cdr:cNvSpPr txBox="1"/>
      </cdr:nvSpPr>
      <cdr:spPr>
        <a:xfrm xmlns:a="http://schemas.openxmlformats.org/drawingml/2006/main">
          <a:off x="2746829" y="1197001"/>
          <a:ext cx="381000" cy="3693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E" sz="1100" dirty="0"/>
        </a:p>
      </cdr:txBody>
    </cdr:sp>
  </cdr:relSizeAnchor>
  <cdr:relSizeAnchor xmlns:cdr="http://schemas.openxmlformats.org/drawingml/2006/chartDrawing">
    <cdr:from>
      <cdr:x>0.32187</cdr:x>
      <cdr:y>0.2209</cdr:y>
    </cdr:from>
    <cdr:to>
      <cdr:x>0.41027</cdr:x>
      <cdr:y>0.28906</cdr:y>
    </cdr:to>
    <cdr:sp macro="" textlink="">
      <cdr:nvSpPr>
        <cdr:cNvPr id="5" name="TextBox 4">
          <a:extLst xmlns:a="http://schemas.openxmlformats.org/drawingml/2006/main">
            <a:ext uri="{FF2B5EF4-FFF2-40B4-BE49-F238E27FC236}">
              <a16:creationId xmlns:a16="http://schemas.microsoft.com/office/drawing/2014/main" id="{96E943B8-A36A-AC6F-B54B-15442D48A522}"/>
            </a:ext>
          </a:extLst>
        </cdr:cNvPr>
        <cdr:cNvSpPr txBox="1"/>
      </cdr:nvSpPr>
      <cdr:spPr>
        <a:xfrm xmlns:a="http://schemas.openxmlformats.org/drawingml/2006/main">
          <a:off x="2616199" y="1197001"/>
          <a:ext cx="718457" cy="3693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59.9</a:t>
          </a:r>
          <a:endParaRPr lang="en-IE" sz="1800" dirty="0"/>
        </a:p>
      </cdr:txBody>
    </cdr:sp>
  </cdr:relSizeAnchor>
  <cdr:relSizeAnchor xmlns:cdr="http://schemas.openxmlformats.org/drawingml/2006/chartDrawing">
    <cdr:from>
      <cdr:x>0.44375</cdr:x>
      <cdr:y>0.17656</cdr:y>
    </cdr:from>
    <cdr:to>
      <cdr:x>0.55625</cdr:x>
      <cdr:y>0.24286</cdr:y>
    </cdr:to>
    <cdr:sp macro="" textlink="">
      <cdr:nvSpPr>
        <cdr:cNvPr id="6" name="TextBox 5">
          <a:extLst xmlns:a="http://schemas.openxmlformats.org/drawingml/2006/main">
            <a:ext uri="{FF2B5EF4-FFF2-40B4-BE49-F238E27FC236}">
              <a16:creationId xmlns:a16="http://schemas.microsoft.com/office/drawing/2014/main" id="{57C47537-DD9C-06B1-6D20-799B07877E35}"/>
            </a:ext>
          </a:extLst>
        </cdr:cNvPr>
        <cdr:cNvSpPr txBox="1"/>
      </cdr:nvSpPr>
      <cdr:spPr>
        <a:xfrm xmlns:a="http://schemas.openxmlformats.org/drawingml/2006/main">
          <a:off x="3606800" y="956733"/>
          <a:ext cx="914400" cy="3592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65.1</a:t>
          </a:r>
          <a:endParaRPr lang="en-IE" sz="1800" dirty="0"/>
        </a:p>
      </cdr:txBody>
    </cdr:sp>
  </cdr:relSizeAnchor>
  <cdr:relSizeAnchor xmlns:cdr="http://schemas.openxmlformats.org/drawingml/2006/chartDrawing">
    <cdr:from>
      <cdr:x>0.51071</cdr:x>
      <cdr:y>0.15848</cdr:y>
    </cdr:from>
    <cdr:to>
      <cdr:x>0.61116</cdr:x>
      <cdr:y>0.25491</cdr:y>
    </cdr:to>
    <cdr:sp macro="" textlink="">
      <cdr:nvSpPr>
        <cdr:cNvPr id="7" name="TextBox 6">
          <a:extLst xmlns:a="http://schemas.openxmlformats.org/drawingml/2006/main">
            <a:ext uri="{FF2B5EF4-FFF2-40B4-BE49-F238E27FC236}">
              <a16:creationId xmlns:a16="http://schemas.microsoft.com/office/drawing/2014/main" id="{F6203D04-9CC8-9EA0-3666-F48D64715334}"/>
            </a:ext>
          </a:extLst>
        </cdr:cNvPr>
        <cdr:cNvSpPr txBox="1"/>
      </cdr:nvSpPr>
      <cdr:spPr>
        <a:xfrm xmlns:a="http://schemas.openxmlformats.org/drawingml/2006/main">
          <a:off x="4151085" y="858764"/>
          <a:ext cx="816429" cy="5225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66.2</a:t>
          </a:r>
          <a:endParaRPr lang="en-IE" sz="1800" dirty="0"/>
        </a:p>
      </cdr:txBody>
    </cdr:sp>
  </cdr:relSizeAnchor>
  <cdr:relSizeAnchor xmlns:cdr="http://schemas.openxmlformats.org/drawingml/2006/chartDrawing">
    <cdr:from>
      <cdr:x>0.62723</cdr:x>
      <cdr:y>0.12232</cdr:y>
    </cdr:from>
    <cdr:to>
      <cdr:x>0.74777</cdr:x>
      <cdr:y>0.31116</cdr:y>
    </cdr:to>
    <cdr:sp macro="" textlink="">
      <cdr:nvSpPr>
        <cdr:cNvPr id="8" name="TextBox 7">
          <a:extLst xmlns:a="http://schemas.openxmlformats.org/drawingml/2006/main">
            <a:ext uri="{FF2B5EF4-FFF2-40B4-BE49-F238E27FC236}">
              <a16:creationId xmlns:a16="http://schemas.microsoft.com/office/drawing/2014/main" id="{CADE35D5-0B4D-8EB1-29D6-2BA002E38BCC}"/>
            </a:ext>
          </a:extLst>
        </cdr:cNvPr>
        <cdr:cNvSpPr txBox="1"/>
      </cdr:nvSpPr>
      <cdr:spPr>
        <a:xfrm xmlns:a="http://schemas.openxmlformats.org/drawingml/2006/main">
          <a:off x="5098143" y="662820"/>
          <a:ext cx="979714" cy="10232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IE" sz="1100"/>
        </a:p>
      </cdr:txBody>
    </cdr:sp>
  </cdr:relSizeAnchor>
  <cdr:relSizeAnchor xmlns:cdr="http://schemas.openxmlformats.org/drawingml/2006/chartDrawing">
    <cdr:from>
      <cdr:x>0.63661</cdr:x>
      <cdr:y>0.14442</cdr:y>
    </cdr:from>
    <cdr:to>
      <cdr:x>0.71429</cdr:x>
      <cdr:y>0.21272</cdr:y>
    </cdr:to>
    <cdr:sp macro="" textlink="">
      <cdr:nvSpPr>
        <cdr:cNvPr id="9" name="TextBox 8">
          <a:extLst xmlns:a="http://schemas.openxmlformats.org/drawingml/2006/main">
            <a:ext uri="{FF2B5EF4-FFF2-40B4-BE49-F238E27FC236}">
              <a16:creationId xmlns:a16="http://schemas.microsoft.com/office/drawing/2014/main" id="{07D725EC-4429-5EC2-2B69-61D930491AC2}"/>
            </a:ext>
          </a:extLst>
        </cdr:cNvPr>
        <cdr:cNvSpPr txBox="1"/>
      </cdr:nvSpPr>
      <cdr:spPr>
        <a:xfrm xmlns:a="http://schemas.openxmlformats.org/drawingml/2006/main">
          <a:off x="5174343" y="782562"/>
          <a:ext cx="631371" cy="3701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67.1</a:t>
          </a:r>
        </a:p>
        <a:p xmlns:a="http://schemas.openxmlformats.org/drawingml/2006/main">
          <a:endParaRPr lang="en-IE" sz="1800" dirty="0"/>
        </a:p>
      </cdr:txBody>
    </cdr:sp>
  </cdr:relSizeAnchor>
  <cdr:relSizeAnchor xmlns:cdr="http://schemas.openxmlformats.org/drawingml/2006/chartDrawing">
    <cdr:from>
      <cdr:x>0.6942</cdr:x>
      <cdr:y>0.14643</cdr:y>
    </cdr:from>
    <cdr:to>
      <cdr:x>0.78259</cdr:x>
      <cdr:y>0.22277</cdr:y>
    </cdr:to>
    <cdr:sp macro="" textlink="">
      <cdr:nvSpPr>
        <cdr:cNvPr id="10" name="TextBox 9">
          <a:extLst xmlns:a="http://schemas.openxmlformats.org/drawingml/2006/main">
            <a:ext uri="{FF2B5EF4-FFF2-40B4-BE49-F238E27FC236}">
              <a16:creationId xmlns:a16="http://schemas.microsoft.com/office/drawing/2014/main" id="{1D2737C6-BC8A-AC7D-9FF1-3ABA5BC4A60C}"/>
            </a:ext>
          </a:extLst>
        </cdr:cNvPr>
        <cdr:cNvSpPr txBox="1"/>
      </cdr:nvSpPr>
      <cdr:spPr>
        <a:xfrm xmlns:a="http://schemas.openxmlformats.org/drawingml/2006/main">
          <a:off x="5642428" y="793447"/>
          <a:ext cx="718458" cy="4136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65.9</a:t>
          </a:r>
          <a:endParaRPr lang="en-IE" sz="1800" dirty="0"/>
        </a:p>
      </cdr:txBody>
    </cdr:sp>
  </cdr:relSizeAnchor>
  <cdr:relSizeAnchor xmlns:cdr="http://schemas.openxmlformats.org/drawingml/2006/chartDrawing">
    <cdr:from>
      <cdr:x>0.8308</cdr:x>
      <cdr:y>0.10625</cdr:y>
    </cdr:from>
    <cdr:to>
      <cdr:x>0.90313</cdr:x>
      <cdr:y>0.15647</cdr:y>
    </cdr:to>
    <cdr:sp macro="" textlink="">
      <cdr:nvSpPr>
        <cdr:cNvPr id="11" name="TextBox 10">
          <a:extLst xmlns:a="http://schemas.openxmlformats.org/drawingml/2006/main">
            <a:ext uri="{FF2B5EF4-FFF2-40B4-BE49-F238E27FC236}">
              <a16:creationId xmlns:a16="http://schemas.microsoft.com/office/drawing/2014/main" id="{90B7CF5F-E9D6-2291-214F-D9966DB5811B}"/>
            </a:ext>
          </a:extLst>
        </cdr:cNvPr>
        <cdr:cNvSpPr txBox="1"/>
      </cdr:nvSpPr>
      <cdr:spPr>
        <a:xfrm xmlns:a="http://schemas.openxmlformats.org/drawingml/2006/main">
          <a:off x="6752772" y="575734"/>
          <a:ext cx="587829" cy="2721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800" dirty="0"/>
            <a:t>72</a:t>
          </a:r>
          <a:endParaRPr lang="en-IE"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95D641-3034-4C4A-A5EC-8670E213B358}" type="datetimeFigureOut">
              <a:rPr lang="en-IE" smtClean="0"/>
              <a:t>24/05/2024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730E5F-175A-4204-BF2A-7B2F102F1133}" type="slidenum">
              <a:rPr lang="en-IE" smtClean="0"/>
              <a:t>‹#›</a:t>
            </a:fld>
            <a:endParaRPr lang="en-IE"/>
          </a:p>
        </p:txBody>
      </p:sp>
    </p:spTree>
    <p:extLst>
      <p:ext uri="{BB962C8B-B14F-4D97-AF65-F5344CB8AC3E}">
        <p14:creationId xmlns:p14="http://schemas.microsoft.com/office/powerpoint/2010/main" val="210946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EFEA8-D580-1C99-6299-EC12472616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919E8F5B-DEF4-EAF3-72D0-0B9973A51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D465BD20-3975-7011-B468-BB0DDC63FC5F}"/>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E749EDF5-811A-C304-9ECF-44D13E12A95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E44EC94-0416-93AC-36FB-2456041CAD50}"/>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253364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81028-389A-9710-7EDB-E1F0C93204AF}"/>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C6D77F5-A0AD-8682-A708-68E6A4168D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DEE6DE3-EC35-4D8A-612F-1B7EFB5DD4BD}"/>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C86F30EA-5C27-87C4-5BB8-C7479F37D7C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E31DB81-91DF-E5FF-506F-F270C18A9659}"/>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373399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9A788-11CD-F3BA-917A-B23C60ED8B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C71E6BD-4EAF-4432-E3BC-A3435B8B9C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BF3F283-B20D-4AB8-B12D-E33D97267AFF}"/>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A6B772B1-C12A-7BF9-2F9F-6DA0FA19A8A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1A6D441-49B4-5DB8-82E1-D0E977605C10}"/>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391337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567B-BC49-844F-8AC7-A12FEAF4818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82F492FE-8DA3-0961-D237-E602C4BF89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F84A9AF-9D3C-0C43-1137-593F5782A356}"/>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A38947F3-7D84-47CA-C190-DF90D71C403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5E7F460-A758-2D4A-898C-DC4A12F0F1B1}"/>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264284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72094-2772-3565-A392-5786907B8D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0E540604-9938-278D-0A4E-E1E4C9FD8C7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D4D871-1F99-2AD0-5232-791F757463DC}"/>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FB6437C9-F405-D97B-B5FC-7E53C968BD1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0B428CB-3314-B241-9050-42780CD638D0}"/>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4121065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77665-4D27-A452-FB7C-82F76FAFEA0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6E37AC39-3831-D7FB-648E-1EE06F2DCE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E7AE43E0-4F48-6709-87C0-A5F3ADD2C6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065CCBE2-A04D-3E88-EDB4-3CCCE74E08AA}"/>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6" name="Footer Placeholder 5">
            <a:extLst>
              <a:ext uri="{FF2B5EF4-FFF2-40B4-BE49-F238E27FC236}">
                <a16:creationId xmlns:a16="http://schemas.microsoft.com/office/drawing/2014/main" id="{55EE5083-A323-3F70-C547-F414E9B2FF5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D2C936D-9395-18CD-D029-60D1BEF4EFF4}"/>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353972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45802-320F-CEC0-13CC-DAD784C3642B}"/>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28EA1E9-6F88-8685-3E85-ABDC5A3B8D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C37800-F2BD-0009-E310-22E240A80B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7859CCE-0E74-3386-228D-4DD28D3538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A13C96-0AC9-381D-5CD3-9CF738FA8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A1FDFE0-048A-CB55-1F37-9522133252C1}"/>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8" name="Footer Placeholder 7">
            <a:extLst>
              <a:ext uri="{FF2B5EF4-FFF2-40B4-BE49-F238E27FC236}">
                <a16:creationId xmlns:a16="http://schemas.microsoft.com/office/drawing/2014/main" id="{91B5C23A-0B94-8218-11B7-3DDCB99AA976}"/>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C252406-2E4C-7D0E-9FF8-2C0E2A39AAD9}"/>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19404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A3CEA-CBFB-F2CA-C4F4-70F85D6A8AC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BC9CE77-5A2C-F0B7-14ED-863E6AF2343B}"/>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4" name="Footer Placeholder 3">
            <a:extLst>
              <a:ext uri="{FF2B5EF4-FFF2-40B4-BE49-F238E27FC236}">
                <a16:creationId xmlns:a16="http://schemas.microsoft.com/office/drawing/2014/main" id="{026964FF-2B1E-1100-882D-6C2087449DB8}"/>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FC00E20E-A6DF-42E4-DC7D-B339F39300EF}"/>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2438696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3D241B-45A5-FDDC-9C6C-94D1B6B424DD}"/>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3" name="Footer Placeholder 2">
            <a:extLst>
              <a:ext uri="{FF2B5EF4-FFF2-40B4-BE49-F238E27FC236}">
                <a16:creationId xmlns:a16="http://schemas.microsoft.com/office/drawing/2014/main" id="{368AC8BF-D2B2-2F09-9010-04629C63D16B}"/>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5547B4B1-78F1-B5FA-E524-F8C8753ABE65}"/>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129343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F3B4-BB06-F1DF-D627-4D697481D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0293875-B2D6-A724-25FC-442BD9ECC8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BC254B7-5AAE-1A64-D36C-EB3684239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44056E-BAAE-DE70-3139-B11F28A0C5A8}"/>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6" name="Footer Placeholder 5">
            <a:extLst>
              <a:ext uri="{FF2B5EF4-FFF2-40B4-BE49-F238E27FC236}">
                <a16:creationId xmlns:a16="http://schemas.microsoft.com/office/drawing/2014/main" id="{949B739E-F41B-5F12-0110-CB880903F616}"/>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7B77551-206B-A721-8119-A75B7E82A7E5}"/>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1822219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A983-FEA3-9FD8-EBED-5F7777AAD3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76E8A9AF-DBDC-B5FC-F943-BB74DA3822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0C0DAF3-FD83-6D94-ED96-F0AE3816F5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3AA97-26E9-C0D0-D8B0-934DBD135D16}"/>
              </a:ext>
            </a:extLst>
          </p:cNvPr>
          <p:cNvSpPr>
            <a:spLocks noGrp="1"/>
          </p:cNvSpPr>
          <p:nvPr>
            <p:ph type="dt" sz="half" idx="10"/>
          </p:nvPr>
        </p:nvSpPr>
        <p:spPr/>
        <p:txBody>
          <a:bodyPr/>
          <a:lstStyle/>
          <a:p>
            <a:fld id="{1073792C-15B5-42C0-BF9E-5AF0748DB44E}" type="datetimeFigureOut">
              <a:rPr lang="en-IE" smtClean="0"/>
              <a:t>24/05/2024</a:t>
            </a:fld>
            <a:endParaRPr lang="en-IE"/>
          </a:p>
        </p:txBody>
      </p:sp>
      <p:sp>
        <p:nvSpPr>
          <p:cNvPr id="6" name="Footer Placeholder 5">
            <a:extLst>
              <a:ext uri="{FF2B5EF4-FFF2-40B4-BE49-F238E27FC236}">
                <a16:creationId xmlns:a16="http://schemas.microsoft.com/office/drawing/2014/main" id="{6DC1F59F-2F2E-4F27-218E-5D8CA4D2393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4229A22-A4FF-5EA8-FDCA-148B5B3E1422}"/>
              </a:ext>
            </a:extLst>
          </p:cNvPr>
          <p:cNvSpPr>
            <a:spLocks noGrp="1"/>
          </p:cNvSpPr>
          <p:nvPr>
            <p:ph type="sldNum" sz="quarter" idx="12"/>
          </p:nvPr>
        </p:nvSpPr>
        <p:spPr/>
        <p:txBody>
          <a:bodyPr/>
          <a:lstStyle/>
          <a:p>
            <a:fld id="{29875383-F64A-4913-8B31-1182521521E6}" type="slidenum">
              <a:rPr lang="en-IE" smtClean="0"/>
              <a:t>‹#›</a:t>
            </a:fld>
            <a:endParaRPr lang="en-IE"/>
          </a:p>
        </p:txBody>
      </p:sp>
    </p:spTree>
    <p:extLst>
      <p:ext uri="{BB962C8B-B14F-4D97-AF65-F5344CB8AC3E}">
        <p14:creationId xmlns:p14="http://schemas.microsoft.com/office/powerpoint/2010/main" val="799512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4BDE65-79F9-5E9E-7D74-140F2E29A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7C12294-CBE3-2CBF-B332-84DBEDFED8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882356D-F72B-A167-3475-1FA1BF9B5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73792C-15B5-42C0-BF9E-5AF0748DB44E}" type="datetimeFigureOut">
              <a:rPr lang="en-IE" smtClean="0"/>
              <a:t>24/05/2024</a:t>
            </a:fld>
            <a:endParaRPr lang="en-IE"/>
          </a:p>
        </p:txBody>
      </p:sp>
      <p:sp>
        <p:nvSpPr>
          <p:cNvPr id="5" name="Footer Placeholder 4">
            <a:extLst>
              <a:ext uri="{FF2B5EF4-FFF2-40B4-BE49-F238E27FC236}">
                <a16:creationId xmlns:a16="http://schemas.microsoft.com/office/drawing/2014/main" id="{0AAFEAE0-75DB-270F-AACD-330A2560BA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3FF9A02D-0D2B-FBB7-B842-DC9B002B28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875383-F64A-4913-8B31-1182521521E6}" type="slidenum">
              <a:rPr lang="en-IE" smtClean="0"/>
              <a:t>‹#›</a:t>
            </a:fld>
            <a:endParaRPr lang="en-IE"/>
          </a:p>
        </p:txBody>
      </p:sp>
    </p:spTree>
    <p:extLst>
      <p:ext uri="{BB962C8B-B14F-4D97-AF65-F5344CB8AC3E}">
        <p14:creationId xmlns:p14="http://schemas.microsoft.com/office/powerpoint/2010/main" val="1106275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a:extLst>
              <a:ext uri="{FF2B5EF4-FFF2-40B4-BE49-F238E27FC236}">
                <a16:creationId xmlns:a16="http://schemas.microsoft.com/office/drawing/2014/main" id="{1E2550E7-1B28-9A24-AF0D-9369BC4B1E98}"/>
              </a:ext>
            </a:extLst>
          </p:cNvPr>
          <p:cNvGraphicFramePr/>
          <p:nvPr>
            <p:extLst>
              <p:ext uri="{D42A27DB-BD31-4B8C-83A1-F6EECF244321}">
                <p14:modId xmlns:p14="http://schemas.microsoft.com/office/powerpoint/2010/main" val="2531260656"/>
              </p:ext>
            </p:extLst>
          </p:nvPr>
        </p:nvGraphicFramePr>
        <p:xfrm>
          <a:off x="2032000" y="1209523"/>
          <a:ext cx="8128000" cy="5418667"/>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a:extLst>
              <a:ext uri="{FF2B5EF4-FFF2-40B4-BE49-F238E27FC236}">
                <a16:creationId xmlns:a16="http://schemas.microsoft.com/office/drawing/2014/main" id="{0E20C179-4C17-2F6B-044E-2DF5D5002674}"/>
              </a:ext>
            </a:extLst>
          </p:cNvPr>
          <p:cNvSpPr txBox="1"/>
          <p:nvPr/>
        </p:nvSpPr>
        <p:spPr>
          <a:xfrm>
            <a:off x="3091543" y="2285999"/>
            <a:ext cx="718457" cy="369332"/>
          </a:xfrm>
          <a:prstGeom prst="rect">
            <a:avLst/>
          </a:prstGeom>
          <a:noFill/>
        </p:spPr>
        <p:txBody>
          <a:bodyPr wrap="square" rtlCol="0">
            <a:spAutoFit/>
          </a:bodyPr>
          <a:lstStyle/>
          <a:p>
            <a:r>
              <a:rPr lang="en-GB" dirty="0"/>
              <a:t>53.7</a:t>
            </a:r>
            <a:endParaRPr lang="en-IE" dirty="0"/>
          </a:p>
        </p:txBody>
      </p:sp>
      <p:sp>
        <p:nvSpPr>
          <p:cNvPr id="21" name="TextBox 20">
            <a:extLst>
              <a:ext uri="{FF2B5EF4-FFF2-40B4-BE49-F238E27FC236}">
                <a16:creationId xmlns:a16="http://schemas.microsoft.com/office/drawing/2014/main" id="{7CCCF275-8101-8E5C-926E-97DB5A626D1F}"/>
              </a:ext>
            </a:extLst>
          </p:cNvPr>
          <p:cNvSpPr txBox="1"/>
          <p:nvPr/>
        </p:nvSpPr>
        <p:spPr>
          <a:xfrm>
            <a:off x="9176657" y="1295400"/>
            <a:ext cx="707572" cy="369332"/>
          </a:xfrm>
          <a:prstGeom prst="rect">
            <a:avLst/>
          </a:prstGeom>
          <a:noFill/>
        </p:spPr>
        <p:txBody>
          <a:bodyPr wrap="square" rtlCol="0">
            <a:spAutoFit/>
          </a:bodyPr>
          <a:lstStyle/>
          <a:p>
            <a:r>
              <a:rPr lang="en-GB" dirty="0"/>
              <a:t>71.4</a:t>
            </a:r>
            <a:endParaRPr lang="en-IE" dirty="0"/>
          </a:p>
        </p:txBody>
      </p:sp>
      <p:sp>
        <p:nvSpPr>
          <p:cNvPr id="2" name="TextBox 1">
            <a:extLst>
              <a:ext uri="{FF2B5EF4-FFF2-40B4-BE49-F238E27FC236}">
                <a16:creationId xmlns:a16="http://schemas.microsoft.com/office/drawing/2014/main" id="{60242687-EDC5-77C1-9465-E1CAFD35A55D}"/>
              </a:ext>
            </a:extLst>
          </p:cNvPr>
          <p:cNvSpPr txBox="1"/>
          <p:nvPr/>
        </p:nvSpPr>
        <p:spPr>
          <a:xfrm>
            <a:off x="2133600" y="376944"/>
            <a:ext cx="7924800" cy="461665"/>
          </a:xfrm>
          <a:prstGeom prst="rect">
            <a:avLst/>
          </a:prstGeom>
          <a:noFill/>
        </p:spPr>
        <p:txBody>
          <a:bodyPr wrap="square" rtlCol="0">
            <a:spAutoFit/>
          </a:bodyPr>
          <a:lstStyle/>
          <a:p>
            <a:pPr algn="ctr"/>
            <a:r>
              <a:rPr lang="en-GB" sz="2400" dirty="0"/>
              <a:t>Sustainability Scorecard 2024 </a:t>
            </a:r>
            <a:endParaRPr lang="en-IE" sz="2400" dirty="0"/>
          </a:p>
        </p:txBody>
      </p:sp>
    </p:spTree>
    <p:extLst>
      <p:ext uri="{BB962C8B-B14F-4D97-AF65-F5344CB8AC3E}">
        <p14:creationId xmlns:p14="http://schemas.microsoft.com/office/powerpoint/2010/main" val="121629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FCEF4FB1-134E-3365-CD2A-4ED40E807919}"/>
              </a:ext>
            </a:extLst>
          </p:cNvPr>
          <p:cNvSpPr txBox="1"/>
          <p:nvPr/>
        </p:nvSpPr>
        <p:spPr>
          <a:xfrm>
            <a:off x="517071" y="387926"/>
            <a:ext cx="11157857" cy="5078313"/>
          </a:xfrm>
          <a:prstGeom prst="rect">
            <a:avLst/>
          </a:prstGeom>
          <a:noFill/>
        </p:spPr>
        <p:txBody>
          <a:bodyPr wrap="square">
            <a:spAutoFit/>
          </a:bodyPr>
          <a:lstStyle/>
          <a:p>
            <a:pPr marL="285750" indent="-285750" algn="l" fontAlgn="base">
              <a:buFont typeface="Arial" panose="020B0604020202020204" pitchFamily="34" charset="0"/>
              <a:buChar char="•"/>
            </a:pPr>
            <a:r>
              <a:rPr lang="en-IE" dirty="0">
                <a:highlight>
                  <a:srgbClr val="FFFFFF"/>
                </a:highlight>
                <a:latin typeface="Calibri" panose="020F0502020204030204" pitchFamily="34" charset="0"/>
                <a:ea typeface="Calibri" panose="020F0502020204030204" pitchFamily="34" charset="0"/>
                <a:cs typeface="Calibri" panose="020F0502020204030204" pitchFamily="34" charset="0"/>
              </a:rPr>
              <a:t>Limerick</a:t>
            </a: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made its first entry on to the Global Destination Sustainability Index (GDS-Index) in 2018 and in 2019, was delighted to score 53.7%.  </a:t>
            </a:r>
          </a:p>
          <a:p>
            <a:pPr marL="285750" indent="-285750" algn="l" fontAlgn="base">
              <a:buFont typeface="Arial" panose="020B0604020202020204" pitchFamily="34" charset="0"/>
              <a:buChar char="•"/>
            </a:pPr>
            <a:endPar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l" fontAlgn="base">
              <a:buFont typeface="Arial" panose="020B0604020202020204" pitchFamily="34" charset="0"/>
              <a:buChar char="•"/>
            </a:pP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In 2020 the Shannon Region Conference and Sports Bureau decided to do two separate submissions representing both destinations the bureau markets: Limerick and Clare. </a:t>
            </a:r>
          </a:p>
          <a:p>
            <a:pPr marL="285750" indent="-285750" algn="l" fontAlgn="base">
              <a:buFont typeface="Arial" panose="020B0604020202020204" pitchFamily="34" charset="0"/>
              <a:buChar char="•"/>
            </a:pPr>
            <a:endParaRPr lang="en-IE"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l" fontAlgn="base">
              <a:buFont typeface="Arial" panose="020B0604020202020204" pitchFamily="34" charset="0"/>
              <a:buChar char="•"/>
            </a:pP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In 2021 both destinations improved their performance and scores, with this continuing for Clare in 2022 although there was a slight decrease in Limerick’s performance. </a:t>
            </a:r>
          </a:p>
          <a:p>
            <a:pPr marL="285750" indent="-285750" algn="l" fontAlgn="base">
              <a:buFont typeface="Arial" panose="020B0604020202020204" pitchFamily="34" charset="0"/>
              <a:buChar char="•"/>
            </a:pPr>
            <a:endParaRPr lang="en-IE"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l" fontAlgn="base">
              <a:buFont typeface="Arial" panose="020B0604020202020204" pitchFamily="34" charset="0"/>
              <a:buChar char="•"/>
            </a:pP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2023 saw Clare take a coveted spot in the Top 40 with Limerick just narrowly missing out but coming </a:t>
            </a:r>
            <a:r>
              <a:rPr lang="en-IE" dirty="0">
                <a:highlight>
                  <a:srgbClr val="FFFFFF"/>
                </a:highlight>
                <a:latin typeface="Calibri" panose="020F0502020204030204" pitchFamily="34" charset="0"/>
                <a:ea typeface="Calibri" panose="020F0502020204030204" pitchFamily="34" charset="0"/>
                <a:cs typeface="Calibri" panose="020F0502020204030204" pitchFamily="34" charset="0"/>
              </a:rPr>
              <a:t>in at a very respectful 41</a:t>
            </a:r>
            <a:r>
              <a:rPr lang="en-IE" baseline="30000" dirty="0">
                <a:highlight>
                  <a:srgbClr val="FFFFFF"/>
                </a:highlight>
                <a:latin typeface="Calibri" panose="020F0502020204030204" pitchFamily="34" charset="0"/>
                <a:ea typeface="Calibri" panose="020F0502020204030204" pitchFamily="34" charset="0"/>
                <a:cs typeface="Calibri" panose="020F0502020204030204" pitchFamily="34" charset="0"/>
              </a:rPr>
              <a:t>st </a:t>
            </a:r>
            <a:r>
              <a:rPr lang="en-IE" dirty="0">
                <a:highlight>
                  <a:srgbClr val="FFFFFF"/>
                </a:highlight>
                <a:latin typeface="Calibri" panose="020F0502020204030204" pitchFamily="34" charset="0"/>
                <a:ea typeface="Calibri" panose="020F0502020204030204" pitchFamily="34" charset="0"/>
                <a:cs typeface="Calibri" panose="020F0502020204030204" pitchFamily="34" charset="0"/>
              </a:rPr>
              <a:t>place. </a:t>
            </a:r>
            <a:endParaRPr lang="en-IE" baseline="30000" dirty="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l" fontAlgn="base">
              <a:buFont typeface="Arial" panose="020B0604020202020204" pitchFamily="34" charset="0"/>
              <a:buChar char="•"/>
            </a:pPr>
            <a:r>
              <a:rPr lang="en-IE" dirty="0">
                <a:highlight>
                  <a:srgbClr val="FFFFFF"/>
                </a:highlight>
                <a:latin typeface="Calibri" panose="020F0502020204030204" pitchFamily="34" charset="0"/>
                <a:ea typeface="Calibri" panose="020F0502020204030204" pitchFamily="34" charset="0"/>
                <a:cs typeface="Calibri" panose="020F0502020204030204" pitchFamily="34" charset="0"/>
              </a:rPr>
              <a:t>An a</a:t>
            </a: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dditional 42 new destinations participated in the index in 2023 bringing the total number of destinations participating</a:t>
            </a:r>
            <a:r>
              <a:rPr lang="en-IE" dirty="0">
                <a:highlight>
                  <a:srgbClr val="FFFFFF"/>
                </a:highlight>
                <a:latin typeface="Calibri" panose="020F0502020204030204" pitchFamily="34" charset="0"/>
                <a:ea typeface="Calibri" panose="020F0502020204030204" pitchFamily="34" charset="0"/>
                <a:cs typeface="Calibri" panose="020F0502020204030204" pitchFamily="34" charset="0"/>
              </a:rPr>
              <a:t> to over 100. </a:t>
            </a:r>
          </a:p>
          <a:p>
            <a:pPr marL="285750" indent="-285750" algn="l" fontAlgn="base">
              <a:buFont typeface="Arial" panose="020B0604020202020204" pitchFamily="34" charset="0"/>
              <a:buChar char="•"/>
            </a:pPr>
            <a:endPar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285750" indent="-285750" algn="l" fontAlgn="base">
              <a:buFont typeface="Arial" panose="020B0604020202020204" pitchFamily="34" charset="0"/>
              <a:buChar char="•"/>
            </a:pPr>
            <a:r>
              <a:rPr lang="en-IE"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Through collaboration with industry partners and colleagues and the formation of a Green Team for County Clare who have the ambitious task of becoming the first County in Ireland to receive a GSTC Certification both Limerick and Clare continue to strive to improve their overall performance and scores and continue to be recognised as leading Sustainable Tourism destinations, as per the GDS Index.</a:t>
            </a:r>
          </a:p>
        </p:txBody>
      </p:sp>
    </p:spTree>
    <p:extLst>
      <p:ext uri="{BB962C8B-B14F-4D97-AF65-F5344CB8AC3E}">
        <p14:creationId xmlns:p14="http://schemas.microsoft.com/office/powerpoint/2010/main" val="1906214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457</TotalTime>
  <Words>210</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dc:creator>
  <cp:lastModifiedBy>Danielle</cp:lastModifiedBy>
  <cp:revision>2</cp:revision>
  <dcterms:created xsi:type="dcterms:W3CDTF">2024-05-23T08:55:54Z</dcterms:created>
  <dcterms:modified xsi:type="dcterms:W3CDTF">2024-05-24T13:43:16Z</dcterms:modified>
</cp:coreProperties>
</file>